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1"/>
  </p:notesMasterIdLst>
  <p:handoutMasterIdLst>
    <p:handoutMasterId r:id="rId22"/>
  </p:handoutMasterIdLst>
  <p:sldIdLst>
    <p:sldId id="265" r:id="rId3"/>
    <p:sldId id="283" r:id="rId4"/>
    <p:sldId id="303" r:id="rId5"/>
    <p:sldId id="284" r:id="rId6"/>
    <p:sldId id="285" r:id="rId7"/>
    <p:sldId id="305" r:id="rId8"/>
    <p:sldId id="286" r:id="rId9"/>
    <p:sldId id="309" r:id="rId10"/>
    <p:sldId id="288" r:id="rId11"/>
    <p:sldId id="290" r:id="rId12"/>
    <p:sldId id="291" r:id="rId13"/>
    <p:sldId id="292" r:id="rId14"/>
    <p:sldId id="298" r:id="rId15"/>
    <p:sldId id="304" r:id="rId16"/>
    <p:sldId id="306" r:id="rId17"/>
    <p:sldId id="307" r:id="rId18"/>
    <p:sldId id="308" r:id="rId19"/>
    <p:sldId id="301" r:id="rId20"/>
  </p:sldIdLst>
  <p:sldSz cx="12188825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12EAC1-7E8C-401B-A66B-3B4E486022B7}">
          <p14:sldIdLst>
            <p14:sldId id="265"/>
            <p14:sldId id="283"/>
            <p14:sldId id="303"/>
            <p14:sldId id="284"/>
            <p14:sldId id="285"/>
            <p14:sldId id="305"/>
            <p14:sldId id="286"/>
            <p14:sldId id="309"/>
            <p14:sldId id="288"/>
            <p14:sldId id="290"/>
            <p14:sldId id="291"/>
            <p14:sldId id="292"/>
            <p14:sldId id="298"/>
            <p14:sldId id="304"/>
            <p14:sldId id="306"/>
            <p14:sldId id="307"/>
            <p14:sldId id="308"/>
            <p14:sldId id="301"/>
          </p14:sldIdLst>
        </p14:section>
        <p14:section name="Раздел без заголовка" id="{EFDDF50C-AD5A-4B1F-98F3-724910AB5C93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2544">
          <p15:clr>
            <a:srgbClr val="A4A3A4"/>
          </p15:clr>
        </p15:guide>
        <p15:guide id="5" orient="horz" pos="1008">
          <p15:clr>
            <a:srgbClr val="A4A3A4"/>
          </p15:clr>
        </p15:guide>
        <p15:guide id="6" orient="horz" pos="384">
          <p15:clr>
            <a:srgbClr val="A4A3A4"/>
          </p15:clr>
        </p15:guide>
        <p15:guide id="7" orient="horz" pos="3312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527">
          <p15:clr>
            <a:srgbClr val="A4A3A4"/>
          </p15:clr>
        </p15:guide>
        <p15:guide id="12" pos="7151">
          <p15:clr>
            <a:srgbClr val="A4A3A4"/>
          </p15:clr>
        </p15:guide>
        <p15:guide id="13" pos="4127">
          <p15:clr>
            <a:srgbClr val="A4A3A4"/>
          </p15:clr>
        </p15:guide>
        <p15:guide id="14" pos="4415">
          <p15:clr>
            <a:srgbClr val="A4A3A4"/>
          </p15:clr>
        </p15:guide>
        <p15:guide id="15" pos="2687">
          <p15:clr>
            <a:srgbClr val="A4A3A4"/>
          </p15:clr>
        </p15:guide>
        <p15:guide id="16" pos="383">
          <p15:clr>
            <a:srgbClr val="A4A3A4"/>
          </p15:clr>
        </p15:guide>
        <p15:guide id="17" pos="7295">
          <p15:clr>
            <a:srgbClr val="A4A3A4"/>
          </p15:clr>
        </p15:guide>
        <p15:guide id="18" pos="5327">
          <p15:clr>
            <a:srgbClr val="A4A3A4"/>
          </p15:clr>
        </p15:guide>
        <p15:guide id="19" pos="381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12">
          <p15:clr>
            <a:srgbClr val="A4A3A4"/>
          </p15:clr>
        </p15:guide>
        <p15:guide id="2" pos="293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29" autoAdjust="0"/>
  </p:normalViewPr>
  <p:slideViewPr>
    <p:cSldViewPr showGuides="1">
      <p:cViewPr varScale="1">
        <p:scale>
          <a:sx n="73" d="100"/>
          <a:sy n="73" d="100"/>
        </p:scale>
        <p:origin x="-270" y="-102"/>
      </p:cViewPr>
      <p:guideLst>
        <p:guide orient="horz" pos="2160"/>
        <p:guide orient="horz" pos="3936"/>
        <p:guide orient="horz" pos="1152"/>
        <p:guide orient="horz" pos="2544"/>
        <p:guide orient="horz" pos="1008"/>
        <p:guide orient="horz" pos="384"/>
        <p:guide orient="horz" pos="3312"/>
        <p:guide pos="3839"/>
        <p:guide pos="959"/>
        <p:guide pos="6719"/>
        <p:guide pos="527"/>
        <p:guide pos="7151"/>
        <p:guide pos="4127"/>
        <p:guide pos="4415"/>
        <p:guide pos="26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1734" y="72"/>
      </p:cViewPr>
      <p:guideLst>
        <p:guide orient="horz" pos="2212"/>
        <p:guide pos="29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39FF845-BB4A-479D-8C06-522C1DBAB2F9}" type="datetimeFigureOut">
              <a:rPr lang="ru-RU"/>
              <a:pPr/>
              <a:t>21.09.2019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FD142E-5B44-489E-8F73-9E67242E680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61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ABD2D7A-D230-4F91-BD59-0A39C2703BA8}" type="datetimeFigureOut">
              <a:rPr lang="ru-RU"/>
              <a:pPr/>
              <a:t>21.09.2019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314575" y="527050"/>
            <a:ext cx="4679950" cy="2633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30910" y="3335972"/>
            <a:ext cx="7447280" cy="31603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11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93199CD-3E1B-4AE6-990F-76F925F5EA9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6579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F93199CD-3E1B-4AE6-990F-76F925F5EA9F}" type="slidenum">
              <a:rPr lang="en-US" sz="1200" b="0" i="0">
                <a:latin typeface="Cambria"/>
                <a:ea typeface="+mn-ea"/>
                <a:cs typeface="+mn-cs"/>
              </a:rPr>
              <a:pPr algn="r" defTabSz="914400">
                <a:buNone/>
              </a:pPr>
              <a:t>1</a:t>
            </a:fld>
            <a:endParaRPr lang="en-US" sz="1200" b="0" i="0"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58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14575" y="527050"/>
            <a:ext cx="4679950" cy="2633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234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892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315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1912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  <a:latin typeface="Calibri"/>
              </a:rPr>
              <a:pPr/>
              <a:t>16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750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47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589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874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6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2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3199CD-3E1B-4AE6-990F-76F925F5EA9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79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4" y="1600201"/>
            <a:ext cx="9144000" cy="2971799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2" y="4724400"/>
            <a:ext cx="9144001" cy="990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499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ра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706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вертикаль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935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1415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7688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2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921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182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9008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альтернативных изображ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4" y="609600"/>
            <a:ext cx="8075611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85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я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5052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666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1218895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357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ое изображение титульного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609600"/>
            <a:ext cx="700881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237411" y="1600200"/>
            <a:ext cx="4343402" cy="3733800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ru-RU" noProof="0" dirty="0" smtClean="0"/>
              <a:t>Щелкните, чтобы ввести имя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37411" y="5562600"/>
            <a:ext cx="4343401" cy="762000"/>
          </a:xfrm>
        </p:spPr>
        <p:txBody>
          <a:bodyPr anchor="b">
            <a:norm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sz="18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237411" y="533400"/>
            <a:ext cx="4343402" cy="838200"/>
          </a:xfrm>
        </p:spPr>
        <p:txBody>
          <a:bodyPr anchor="ctr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800" b="0" baseline="0">
                <a:solidFill>
                  <a:schemeClr val="accent2"/>
                </a:solidFill>
              </a:defRPr>
            </a:lvl1pPr>
            <a:lvl2pPr marL="0" indent="0" algn="r">
              <a:buNone/>
              <a:defRPr sz="5400" b="0" baseline="0">
                <a:solidFill>
                  <a:schemeClr val="bg1"/>
                </a:solidFill>
              </a:defRPr>
            </a:lvl2pPr>
            <a:lvl3pPr marL="0" indent="0" algn="r">
              <a:buNone/>
              <a:defRPr sz="5400" b="0" baseline="0">
                <a:solidFill>
                  <a:schemeClr val="bg1"/>
                </a:solidFill>
              </a:defRPr>
            </a:lvl3pPr>
            <a:lvl4pPr marL="0" indent="0" algn="r">
              <a:buNone/>
              <a:defRPr sz="5400" b="0" baseline="0">
                <a:solidFill>
                  <a:schemeClr val="bg1"/>
                </a:solidFill>
              </a:defRPr>
            </a:lvl4pPr>
            <a:lvl5pPr marL="0" indent="0" algn="r">
              <a:buNone/>
              <a:defRPr sz="5400" b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noProof="0" dirty="0" smtClean="0"/>
              <a:t>Год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872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38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4" y="2514600"/>
            <a:ext cx="9144000" cy="2895600"/>
          </a:xfrm>
        </p:spPr>
        <p:txBody>
          <a:bodyPr anchor="b">
            <a:norm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1257300"/>
            <a:ext cx="9144000" cy="1143000"/>
          </a:xfrm>
        </p:spPr>
        <p:txBody>
          <a:bodyPr anchor="t">
            <a:norm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618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22412" y="1828800"/>
            <a:ext cx="4419599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46814" y="1828800"/>
            <a:ext cx="4419600" cy="4419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253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3" y="381000"/>
            <a:ext cx="9144002" cy="1219200"/>
          </a:xfrm>
        </p:spPr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2241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49862" y="1828800"/>
            <a:ext cx="4416552" cy="838200"/>
          </a:xfrm>
        </p:spPr>
        <p:txBody>
          <a:bodyPr anchor="ctr">
            <a:no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2400" b="0" cap="none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49862" y="2743200"/>
            <a:ext cx="4416552" cy="35052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0841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2663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075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3" y="762000"/>
            <a:ext cx="5029200" cy="2667000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3200" b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4795" y="609600"/>
            <a:ext cx="5473580" cy="5638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 baseline="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4498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64" y="609600"/>
            <a:ext cx="6046533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1614" y="762000"/>
            <a:ext cx="5029200" cy="26670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4" y="3581400"/>
            <a:ext cx="5029200" cy="24384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491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6009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2412" y="609600"/>
            <a:ext cx="1524001" cy="56388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2412" y="609600"/>
            <a:ext cx="7391399" cy="56388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7903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5661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5661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33259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13213" y="609600"/>
            <a:ext cx="8075612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8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ле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63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43523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43523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4109756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63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4109756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7164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Четыре правых изображения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50" y="1600200"/>
            <a:ext cx="3124200" cy="243840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200" b="0" i="0" baseline="0">
                <a:solidFill>
                  <a:schemeClr val="accent2"/>
                </a:solidFill>
              </a:defRPr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3550" y="4191000"/>
            <a:ext cx="3124200" cy="1828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8" name="Дата 7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93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Шесть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2"/>
          <p:cNvSpPr>
            <a:spLocks noGrp="1"/>
          </p:cNvSpPr>
          <p:nvPr>
            <p:ph type="pic" idx="13"/>
          </p:nvPr>
        </p:nvSpPr>
        <p:spPr>
          <a:xfrm>
            <a:off x="0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4"/>
          </p:nvPr>
        </p:nvSpPr>
        <p:spPr>
          <a:xfrm>
            <a:off x="0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105592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5" name="Рисунок 2"/>
          <p:cNvSpPr>
            <a:spLocks noGrp="1"/>
          </p:cNvSpPr>
          <p:nvPr>
            <p:ph type="pic" idx="10"/>
          </p:nvPr>
        </p:nvSpPr>
        <p:spPr>
          <a:xfrm>
            <a:off x="8211185" y="609600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6" name="Рисунок 2"/>
          <p:cNvSpPr>
            <a:spLocks noGrp="1"/>
          </p:cNvSpPr>
          <p:nvPr>
            <p:ph type="pic" idx="11"/>
          </p:nvPr>
        </p:nvSpPr>
        <p:spPr>
          <a:xfrm>
            <a:off x="4105592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7" name="Рисунок 2"/>
          <p:cNvSpPr>
            <a:spLocks noGrp="1"/>
          </p:cNvSpPr>
          <p:nvPr>
            <p:ph type="pic" idx="12"/>
          </p:nvPr>
        </p:nvSpPr>
        <p:spPr>
          <a:xfrm>
            <a:off x="8211185" y="3494088"/>
            <a:ext cx="3977640" cy="27432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1587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Ле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-1" y="608076"/>
            <a:ext cx="6035040" cy="5641848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516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1387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равое изображение с цита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153785" y="609600"/>
            <a:ext cx="6035040" cy="5638800"/>
          </a:xfrm>
          <a:solidFill>
            <a:schemeClr val="bg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013" y="1828800"/>
            <a:ext cx="5029200" cy="4038600"/>
          </a:xfrm>
        </p:spPr>
        <p:txBody>
          <a:bodyPr anchor="ctr">
            <a:normAutofit/>
          </a:bodyPr>
          <a:lstStyle>
            <a:lvl1pPr marL="128016" indent="-128016">
              <a:lnSpc>
                <a:spcPct val="110000"/>
              </a:lnSpc>
              <a:spcBef>
                <a:spcPts val="1800"/>
              </a:spcBef>
              <a:buNone/>
              <a:defRPr sz="2800" i="1">
                <a:solidFill>
                  <a:schemeClr val="accent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6209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2412" y="381000"/>
            <a:ext cx="91440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2" y="1828800"/>
            <a:ext cx="9144002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770812" y="6400800"/>
            <a:ext cx="154865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ru-RU" noProof="0" smtClean="0"/>
              <a:pPr/>
              <a:t>21.09.2019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522412" y="6400800"/>
            <a:ext cx="5954834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99612" y="6400800"/>
            <a:ext cx="1066802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03059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8" r:id="rId3"/>
    <p:sldLayoutId id="2147483669" r:id="rId4"/>
    <p:sldLayoutId id="2147483670" r:id="rId5"/>
    <p:sldLayoutId id="2147483663" r:id="rId6"/>
    <p:sldLayoutId id="2147483667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65" r:id="rId14"/>
    <p:sldLayoutId id="2147483677" r:id="rId15"/>
    <p:sldLayoutId id="2147483664" r:id="rId16"/>
    <p:sldLayoutId id="2147483678" r:id="rId17"/>
    <p:sldLayoutId id="2147483679" r:id="rId18"/>
    <p:sldLayoutId id="2147483662" r:id="rId19"/>
    <p:sldLayoutId id="2147483650" r:id="rId20"/>
    <p:sldLayoutId id="2147483651" r:id="rId21"/>
    <p:sldLayoutId id="2147483652" r:id="rId22"/>
    <p:sldLayoutId id="2147483653" r:id="rId23"/>
    <p:sldLayoutId id="2147483654" r:id="rId24"/>
    <p:sldLayoutId id="2147483655" r:id="rId25"/>
    <p:sldLayoutId id="2147483656" r:id="rId26"/>
    <p:sldLayoutId id="2147483657" r:id="rId27"/>
    <p:sldLayoutId id="2147483658" r:id="rId28"/>
    <p:sldLayoutId id="2147483659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88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040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0976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79576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26464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65506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01952" indent="-228600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998068" y="2564904"/>
            <a:ext cx="6264696" cy="1036712"/>
          </a:xfrm>
        </p:spPr>
        <p:txBody>
          <a:bodyPr>
            <a:normAutofit fontScale="90000"/>
          </a:bodyPr>
          <a:lstStyle/>
          <a:p>
            <a:pPr algn="ctr" defTabSz="914400">
              <a:lnSpc>
                <a:spcPct val="85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Cambria"/>
              </a:rPr>
              <a:t>Вторая младшая</a:t>
            </a:r>
            <a:r>
              <a:rPr lang="ru-RU" sz="3600" b="0" i="0" dirty="0" smtClean="0">
                <a:solidFill>
                  <a:schemeClr val="tx1"/>
                </a:solidFill>
                <a:latin typeface="Cambria"/>
                <a:ea typeface="+mj-ea"/>
                <a:cs typeface="+mj-cs"/>
              </a:rPr>
              <a:t> группа</a:t>
            </a: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r>
              <a:rPr lang="ru-RU" sz="1800" dirty="0" smtClean="0">
                <a:latin typeface="Cambria"/>
              </a:rPr>
              <a:t>(дети 3-4 лет)</a:t>
            </a:r>
            <a:br>
              <a:rPr lang="ru-RU" sz="1800" dirty="0" smtClean="0">
                <a:latin typeface="Cambria"/>
              </a:rPr>
            </a:br>
            <a:r>
              <a:rPr lang="ru-RU" sz="1800" dirty="0">
                <a:latin typeface="Cambria"/>
              </a:rPr>
              <a:t/>
            </a:r>
            <a:br>
              <a:rPr lang="ru-RU" sz="1800" dirty="0">
                <a:latin typeface="Cambria"/>
              </a:rPr>
            </a:br>
            <a:r>
              <a:rPr lang="ru-RU" sz="1800" dirty="0" smtClean="0">
                <a:latin typeface="Cambria"/>
              </a:rPr>
              <a:t/>
            </a:r>
            <a:br>
              <a:rPr lang="ru-RU" sz="1800" dirty="0" smtClean="0">
                <a:latin typeface="Cambria"/>
              </a:rPr>
            </a:br>
            <a:r>
              <a:rPr lang="ru-RU" sz="1800" u="sng" dirty="0" smtClean="0">
                <a:latin typeface="Cambria"/>
              </a:rPr>
              <a:t>27 человек</a:t>
            </a:r>
            <a:br>
              <a:rPr lang="ru-RU" sz="1800" u="sng" dirty="0" smtClean="0">
                <a:latin typeface="Cambria"/>
              </a:rPr>
            </a:br>
            <a:endParaRPr lang="ru-RU" sz="3600" b="0" i="0" dirty="0">
              <a:solidFill>
                <a:schemeClr val="tx1"/>
              </a:solidFill>
              <a:latin typeface="Cambria"/>
              <a:ea typeface="+mj-ea"/>
              <a:cs typeface="+mj-cs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246540" y="4149080"/>
            <a:ext cx="4680520" cy="1440160"/>
          </a:xfrm>
        </p:spPr>
        <p:txBody>
          <a:bodyPr>
            <a:normAutofit fontScale="32500" lnSpcReduction="20000"/>
          </a:bodyPr>
          <a:lstStyle/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 smtClean="0"/>
          </a:p>
          <a:p>
            <a:pPr marL="0" indent="0" algn="r">
              <a:lnSpc>
                <a:spcPct val="110000"/>
              </a:lnSpc>
              <a:spcBef>
                <a:spcPts val="0"/>
              </a:spcBef>
              <a:buNone/>
            </a:pPr>
            <a:endParaRPr lang="ru-RU" sz="21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b="1" dirty="0" smtClean="0"/>
              <a:t>Хаустова Светлана Викторовна, воспитатель,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ru-RU" sz="4900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b="1" dirty="0" smtClean="0"/>
              <a:t> МКДОУ Аннинский детский сад №7 ОРВ,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b="1" dirty="0" smtClean="0"/>
              <a:t>п. г. т. Анна, Воронежская область,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4900" b="1" dirty="0" smtClean="0"/>
              <a:t>Аннинский район</a:t>
            </a:r>
            <a:endParaRPr lang="ru-RU" sz="4900" b="0" i="0" baseline="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1"/>
          </p:nvPr>
        </p:nvSpPr>
        <p:spPr>
          <a:xfrm>
            <a:off x="3022263" y="478001"/>
            <a:ext cx="6336704" cy="838200"/>
          </a:xfrm>
        </p:spPr>
        <p:txBody>
          <a:bodyPr/>
          <a:lstStyle/>
          <a:p>
            <a:pPr marL="0" indent="0" algn="ctr" defTabSz="914400">
              <a:lnSpc>
                <a:spcPct val="85000"/>
              </a:lnSpc>
              <a:spcBef>
                <a:spcPts val="1800"/>
              </a:spcBef>
              <a:buNone/>
            </a:pPr>
            <a:r>
              <a:rPr lang="ru-RU" sz="3600" dirty="0" smtClean="0">
                <a:solidFill>
                  <a:srgbClr val="1E83DE"/>
                </a:solidFill>
                <a:latin typeface="Cambria"/>
              </a:rPr>
              <a:t>2018 - 2019</a:t>
            </a:r>
            <a:r>
              <a:rPr lang="ru-RU" sz="3600" b="0" i="0" baseline="0" dirty="0" smtClean="0">
                <a:solidFill>
                  <a:srgbClr val="1E83DE"/>
                </a:solidFill>
                <a:latin typeface="Cambria"/>
                <a:ea typeface="+mn-ea"/>
                <a:cs typeface="+mn-cs"/>
              </a:rPr>
              <a:t>  учебный год</a:t>
            </a:r>
            <a:endParaRPr lang="ru-RU" sz="3600" b="0" i="0" baseline="0" dirty="0">
              <a:solidFill>
                <a:srgbClr val="1E83DE"/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 txBox="1">
            <a:spLocks/>
          </p:cNvSpPr>
          <p:nvPr/>
        </p:nvSpPr>
        <p:spPr>
          <a:xfrm>
            <a:off x="3934172" y="260648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304553" y="5908560"/>
            <a:ext cx="4781748" cy="760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 Активный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(центр «Театр»)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6568429" y="5908560"/>
            <a:ext cx="4537207" cy="609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2.2.1.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endParaRPr lang="ru-RU" sz="1600" dirty="0" smtClean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(модуль «Мир музыки и звуков»)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0" y="609600"/>
            <a:ext cx="6035040" cy="4979640"/>
          </a:xfrm>
        </p:spPr>
      </p:sp>
      <p:sp>
        <p:nvSpPr>
          <p:cNvPr id="3" name="Рисунок 2"/>
          <p:cNvSpPr>
            <a:spLocks noGrp="1"/>
          </p:cNvSpPr>
          <p:nvPr>
            <p:ph type="pic" idx="10"/>
          </p:nvPr>
        </p:nvSpPr>
        <p:spPr>
          <a:xfrm>
            <a:off x="6153785" y="609600"/>
            <a:ext cx="6035040" cy="4979640"/>
          </a:xfrm>
        </p:spPr>
      </p:sp>
      <p:pic>
        <p:nvPicPr>
          <p:cNvPr id="7171" name="Picture 3" descr="C:\Users\Алексей\Desktop\Света\DSCN29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5" y="634120"/>
            <a:ext cx="6075527" cy="495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лексей\Desktop\Света\WP_20181029_10_11_12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2" y="634119"/>
            <a:ext cx="6094413" cy="495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7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0080" y="6021288"/>
            <a:ext cx="4671920" cy="673792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2.2.2.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«Сюжетно – ролевых игр»)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93138" y="5373216"/>
            <a:ext cx="4032448" cy="5228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2.2.3. 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Активный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«Сюжетно – ролевые игры»)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1481600" y="508923"/>
            <a:ext cx="2884620" cy="5638800"/>
          </a:xfrm>
        </p:spPr>
      </p:sp>
      <p:sp>
        <p:nvSpPr>
          <p:cNvPr id="5" name="Рисунок 4"/>
          <p:cNvSpPr>
            <a:spLocks noGrp="1"/>
          </p:cNvSpPr>
          <p:nvPr>
            <p:ph type="pic" idx="10"/>
          </p:nvPr>
        </p:nvSpPr>
        <p:spPr>
          <a:xfrm>
            <a:off x="6958508" y="908720"/>
            <a:ext cx="3977640" cy="3960440"/>
          </a:xfrm>
        </p:spPr>
      </p:sp>
      <p:pic>
        <p:nvPicPr>
          <p:cNvPr id="3074" name="Picture 2" descr="C:\Users\Алексей\Desktop\Света\DSCN29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3" y="480006"/>
            <a:ext cx="4824535" cy="568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J:\Света\Света\WP_20181029_10_10_00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42" y="908720"/>
            <a:ext cx="59806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1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5820" y="4869160"/>
            <a:ext cx="4671920" cy="827144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2.2.4. Активный 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(модуль  «Сюжетно – ролевые игры» пространство для хранения реквизита)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J:\Света\WP_20181031_07_14_21_Pr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7731"/>
          <a:stretch>
            <a:fillRect/>
          </a:stretch>
        </p:blipFill>
        <p:spPr bwMode="auto">
          <a:xfrm>
            <a:off x="405780" y="692696"/>
            <a:ext cx="6264275" cy="416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1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112938" y="416099"/>
            <a:ext cx="3977640" cy="5638800"/>
          </a:xfrm>
        </p:spPr>
      </p:sp>
      <p:sp>
        <p:nvSpPr>
          <p:cNvPr id="3" name="Рисунок 2"/>
          <p:cNvSpPr>
            <a:spLocks noGrp="1"/>
          </p:cNvSpPr>
          <p:nvPr>
            <p:ph type="pic" idx="13"/>
          </p:nvPr>
        </p:nvSpPr>
        <p:spPr>
          <a:xfrm>
            <a:off x="4208298" y="416099"/>
            <a:ext cx="3977640" cy="5638800"/>
          </a:xfrm>
        </p:spPr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3934172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СПОКОЙНЫЙ СЕКТОР</a:t>
            </a:r>
            <a:endParaRPr lang="ru-RU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344502" y="6149069"/>
            <a:ext cx="4671920" cy="82714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2.4. Спокойный сектор</a:t>
            </a:r>
            <a:b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ентр «Место для отдыха и уединения»)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4090578" y="6097506"/>
            <a:ext cx="4095360" cy="702264"/>
          </a:xfrm>
          <a:prstGeom prst="rect">
            <a:avLst/>
          </a:prstGeom>
        </p:spPr>
        <p:txBody>
          <a:bodyPr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754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04088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09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7957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64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5064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019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SzTx/>
              <a:buNone/>
            </a:pP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2.4.1. </a:t>
            </a: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Спокойный сектор</a:t>
            </a:r>
            <a:b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(«Художественная мастерская»)</a:t>
            </a:r>
            <a:endParaRPr lang="ru-RU" sz="1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7" name="Picture 5" descr="C:\Users\Алексей\Desktop\Света\DSCN29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8" y="396964"/>
            <a:ext cx="3972830" cy="570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Алексей\Desktop\DSCN29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05" y="469345"/>
            <a:ext cx="3963734" cy="562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614692" y="777253"/>
            <a:ext cx="316835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1400" dirty="0"/>
              <a:t>Модули (места): «Место для отдыха и уединения», «Художественная мастерская», </a:t>
            </a:r>
          </a:p>
          <a:p>
            <a:r>
              <a:rPr lang="ru-RU" sz="1400" u="sng" dirty="0"/>
              <a:t>«Место для отдыха и уединения»,  </a:t>
            </a:r>
            <a:r>
              <a:rPr lang="ru-RU" sz="1400" dirty="0"/>
              <a:t>место для уединения представлено в виде небольшого шалаша,  легко просматривается воспитателем, в нем мягкие игрушки, мягкое кресло, столик, за которым дети могут посмотреть книгу, поиграть в спокойную настольную игру.  Место для отдыха представлено в виде дивана со множеством подушек, дети могут посидеть, полежать.</a:t>
            </a:r>
          </a:p>
          <a:p>
            <a:r>
              <a:rPr lang="ru-RU" sz="1400" u="sng" dirty="0"/>
              <a:t>В «Художественно мастерской» </a:t>
            </a:r>
            <a:r>
              <a:rPr lang="ru-RU" sz="1400" dirty="0"/>
              <a:t>воспитанникам доступны материалы для рисования, лепки, аппликации: краски, карандаши, фломастеры, восковые мелки, пластилин, дощечки, трафареты, раскраски, цветная бумага, клей, заготовки из цветной бумаги. Ребенок может выставить свою работу.</a:t>
            </a:r>
          </a:p>
        </p:txBody>
      </p:sp>
    </p:spTree>
    <p:extLst>
      <p:ext uri="{BB962C8B-B14F-4D97-AF65-F5344CB8AC3E}">
        <p14:creationId xmlns:p14="http://schemas.microsoft.com/office/powerpoint/2010/main" val="90387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5734372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Ситуация </a:t>
            </a:r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«Театр».   Эта же ширма используется для показа спектакля.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17748" y="5941089"/>
            <a:ext cx="5040560" cy="76470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2.3.1. Ситуация 1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«Сюжетно – ролевые игры».  Ширма для разделения пространства.  Ее замысел состоит в том, чтобы разграничить границы помещения для парикмахерской, больницы, комнаты и т.д..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333772" y="609600"/>
            <a:ext cx="3456384" cy="5299854"/>
          </a:xfrm>
        </p:spPr>
      </p:sp>
      <p:pic>
        <p:nvPicPr>
          <p:cNvPr id="6146" name="Picture 2" descr="C:\Users\Алексей\Desktop\Света\WP_20181029_07_44_06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8" y="652047"/>
            <a:ext cx="3778808" cy="527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6" b="13776"/>
          <a:stretch>
            <a:fillRect/>
          </a:stretch>
        </p:blipFill>
        <p:spPr bwMode="auto">
          <a:xfrm>
            <a:off x="6381750" y="684213"/>
            <a:ext cx="3745110" cy="5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3140033" y="5013176"/>
            <a:ext cx="5040560" cy="76470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2.3.Ситуация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1600" dirty="0" smtClean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«Физкультура и спорт». Ширма используется для прокатывания мячей, для </a:t>
            </a:r>
            <a:r>
              <a:rPr lang="ru-RU" sz="16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пролезания</a:t>
            </a:r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через туннель)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333772" y="2204864"/>
            <a:ext cx="4680520" cy="1195514"/>
          </a:xfrm>
        </p:spPr>
      </p:sp>
      <p:sp>
        <p:nvSpPr>
          <p:cNvPr id="3" name="Рисунок 2"/>
          <p:cNvSpPr>
            <a:spLocks noGrp="1"/>
          </p:cNvSpPr>
          <p:nvPr>
            <p:ph type="pic" idx="10"/>
          </p:nvPr>
        </p:nvSpPr>
        <p:spPr>
          <a:xfrm>
            <a:off x="6310436" y="1556792"/>
            <a:ext cx="4837171" cy="2790778"/>
          </a:xfrm>
        </p:spPr>
      </p:sp>
      <p:pic>
        <p:nvPicPr>
          <p:cNvPr id="2051" name="Picture 3" descr="J:\Света\WP_20181031_07_24_22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7" y="1484784"/>
            <a:ext cx="5470556" cy="33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Света\WP_20181031_07_25_57_Pr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422" y="1484785"/>
            <a:ext cx="5602597" cy="334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45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6310436" y="5930708"/>
            <a:ext cx="5476644" cy="77508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Ситуация </a:t>
            </a:r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«Физкультура и спорт». Игровой маркер используется как дорожка (пройди по дорожке) , ручеек (перепрыгни через ручеек), «домик» для подвижной игры )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537383" y="5941089"/>
            <a:ext cx="504056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2.3.1. Ситуация 1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«Сюжетно – ролевые игры». </a:t>
            </a:r>
            <a:r>
              <a:rPr lang="ru-RU" sz="160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Используется маркер </a:t>
            </a:r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игрового пространства для игры в летчики)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>
          <a:xfrm>
            <a:off x="333772" y="620688"/>
            <a:ext cx="4680520" cy="5288766"/>
          </a:xfrm>
        </p:spPr>
      </p:sp>
      <p:pic>
        <p:nvPicPr>
          <p:cNvPr id="2050" name="Picture 2" descr="J:\Света\WP_20181030_18_15_12_Pro.jpg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0" b="20150"/>
          <a:stretch>
            <a:fillRect/>
          </a:stretch>
        </p:blipFill>
        <p:spPr bwMode="auto">
          <a:xfrm>
            <a:off x="333772" y="640840"/>
            <a:ext cx="4680520" cy="52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08" y="779271"/>
            <a:ext cx="3216361" cy="515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J:\Света\WP_20181031_07_29_09_P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7830" y="-25662232"/>
            <a:ext cx="10274031" cy="1829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J:\Света\WP_20181031_07_29_09_Pr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69" y="776089"/>
            <a:ext cx="2918611" cy="519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91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3934172" y="44059"/>
            <a:ext cx="4060501" cy="5766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Демонстрация практики трансформации среды </a:t>
            </a:r>
            <a:endParaRPr lang="ru-RU" sz="1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5734372" y="5930708"/>
            <a:ext cx="5476644" cy="7750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 </a:t>
            </a:r>
            <a:r>
              <a:rPr lang="ru-RU" sz="16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Ситуация </a:t>
            </a:r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«Сюжетно – ролевые игры».   Стеллаж используется для сюжетно – ролевой игры «Магазин»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117748" y="5941089"/>
            <a:ext cx="5040560" cy="76470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2.3.1. Ситуация 1</a:t>
            </a:r>
          </a:p>
          <a:p>
            <a:pPr algn="ctr"/>
            <a:r>
              <a:rPr lang="ru-RU" sz="16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«Математическое развитие». Стеллаж для игр и пособий.</a:t>
            </a:r>
            <a:endParaRPr lang="ru-RU" sz="16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J:\Света\WP_20181031_06_58_34_Pr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5" b="6935"/>
          <a:stretch>
            <a:fillRect/>
          </a:stretch>
        </p:blipFill>
        <p:spPr bwMode="auto">
          <a:xfrm>
            <a:off x="693812" y="605764"/>
            <a:ext cx="4248472" cy="52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J:\Света\WP_20181031_07_07_02_Pro.jpg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7" b="15547"/>
          <a:stretch>
            <a:fillRect/>
          </a:stretch>
        </p:blipFill>
        <p:spPr bwMode="auto">
          <a:xfrm>
            <a:off x="6310436" y="849700"/>
            <a:ext cx="4117975" cy="505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949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4.1. Среда для диалога с родителями</a:t>
            </a:r>
          </a:p>
          <a:p>
            <a:pPr algn="ctr"/>
            <a:r>
              <a:rPr lang="ru-RU" sz="1800" dirty="0" smtClean="0">
                <a:solidFill>
                  <a:srgbClr val="FF9933"/>
                </a:solidFill>
              </a:rPr>
              <a:t> ( информационный  центр)</a:t>
            </a:r>
            <a:endParaRPr lang="ru-RU" sz="1800" dirty="0">
              <a:solidFill>
                <a:srgbClr val="FF9933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086776" y="5969123"/>
            <a:ext cx="4105826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 smtClean="0">
                <a:solidFill>
                  <a:srgbClr val="FF9933"/>
                </a:solidFill>
              </a:rPr>
              <a:t>4.3. </a:t>
            </a:r>
            <a:r>
              <a:rPr lang="ru-RU" sz="2200" dirty="0">
                <a:solidFill>
                  <a:srgbClr val="FF9933"/>
                </a:solidFill>
              </a:rPr>
              <a:t>Среда 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200" dirty="0">
                <a:solidFill>
                  <a:srgbClr val="FF9933"/>
                </a:solidFill>
              </a:rPr>
              <a:t> </a:t>
            </a:r>
            <a:r>
              <a:rPr lang="ru-RU" sz="2200" dirty="0" smtClean="0">
                <a:solidFill>
                  <a:srgbClr val="FF9933"/>
                </a:solidFill>
              </a:rPr>
              <a:t>(практический центр </a:t>
            </a:r>
            <a:r>
              <a:rPr lang="ru-RU" sz="2200" dirty="0">
                <a:solidFill>
                  <a:srgbClr val="FF9933"/>
                </a:solidFill>
              </a:rPr>
              <a:t>)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164745" y="5867302"/>
            <a:ext cx="4164899" cy="804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 smtClean="0">
                <a:solidFill>
                  <a:srgbClr val="FF9933"/>
                </a:solidFill>
              </a:rPr>
              <a:t>4.2. </a:t>
            </a:r>
            <a:r>
              <a:rPr lang="ru-RU" sz="2000" dirty="0">
                <a:solidFill>
                  <a:srgbClr val="FF9933"/>
                </a:solidFill>
              </a:rPr>
              <a:t>Среда для диалога с родителями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rgbClr val="FF9933"/>
                </a:solidFill>
              </a:rPr>
              <a:t> </a:t>
            </a:r>
            <a:r>
              <a:rPr lang="ru-RU" sz="2000" dirty="0" smtClean="0">
                <a:solidFill>
                  <a:srgbClr val="FF9933"/>
                </a:solidFill>
              </a:rPr>
              <a:t>(консультационный  центр)</a:t>
            </a:r>
            <a:endParaRPr lang="ru-RU" sz="2000" dirty="0">
              <a:solidFill>
                <a:srgbClr val="FF9933"/>
              </a:solidFill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5832648" cy="3529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>
                <a:solidFill>
                  <a:srgbClr val="FF9933"/>
                </a:solidFill>
              </a:rPr>
              <a:t>4</a:t>
            </a:r>
            <a:r>
              <a:rPr lang="ru-RU" sz="1800" b="1" dirty="0" smtClean="0">
                <a:solidFill>
                  <a:srgbClr val="FF9933"/>
                </a:solidFill>
              </a:rPr>
              <a:t>. </a:t>
            </a:r>
            <a:r>
              <a:rPr lang="ru-RU" sz="1800" b="1" dirty="0">
                <a:solidFill>
                  <a:srgbClr val="FF99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среды для диалога с родителями</a:t>
            </a:r>
            <a:endParaRPr lang="ru-RU" sz="1800" b="1" dirty="0">
              <a:solidFill>
                <a:srgbClr val="FF9933"/>
              </a:solidFill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11836" y="379537"/>
            <a:ext cx="3977640" cy="5638800"/>
          </a:xfrm>
        </p:spPr>
      </p:sp>
      <p:sp>
        <p:nvSpPr>
          <p:cNvPr id="3" name="Рисунок 2"/>
          <p:cNvSpPr>
            <a:spLocks noGrp="1"/>
          </p:cNvSpPr>
          <p:nvPr>
            <p:ph type="pic" idx="13"/>
          </p:nvPr>
        </p:nvSpPr>
        <p:spPr>
          <a:xfrm>
            <a:off x="4146588" y="400288"/>
            <a:ext cx="3977640" cy="5638800"/>
          </a:xfrm>
        </p:spPr>
      </p:sp>
      <p:sp>
        <p:nvSpPr>
          <p:cNvPr id="5" name="Рисунок 4"/>
          <p:cNvSpPr>
            <a:spLocks noGrp="1"/>
          </p:cNvSpPr>
          <p:nvPr>
            <p:ph type="pic" idx="10"/>
          </p:nvPr>
        </p:nvSpPr>
        <p:spPr>
          <a:xfrm>
            <a:off x="8256814" y="377365"/>
            <a:ext cx="3977640" cy="5638800"/>
          </a:xfrm>
        </p:spPr>
      </p:sp>
      <p:pic>
        <p:nvPicPr>
          <p:cNvPr id="4098" name="Picture 2" descr="C:\Users\Алексей\Desktop\Света\DSCN29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0" y="396964"/>
            <a:ext cx="3923928" cy="28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Алексей\Desktop\DSCN3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99" y="396964"/>
            <a:ext cx="3921077" cy="282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ексей\Desktop\Света\DSCN302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1" y="3216429"/>
            <a:ext cx="3921077" cy="28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Алексей\Desktop\Света\DSCN30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99" y="3218188"/>
            <a:ext cx="3921077" cy="284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лексей\Desktop\Света\DSCN30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644" y="388291"/>
            <a:ext cx="3862958" cy="28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Алексей\Desktop\Света\DSCN3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67" y="3218189"/>
            <a:ext cx="3862958" cy="289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713" y="6237288"/>
            <a:ext cx="3961450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Вход в группу, нижняя левая точка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92603" y="6312744"/>
            <a:ext cx="3124200" cy="318120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121772" y="2980952"/>
            <a:ext cx="3550920" cy="3935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левая точка</a:t>
            </a:r>
          </a:p>
        </p:txBody>
      </p:sp>
      <p:sp>
        <p:nvSpPr>
          <p:cNvPr id="17" name="Текст 3"/>
          <p:cNvSpPr txBox="1">
            <a:spLocks/>
          </p:cNvSpPr>
          <p:nvPr/>
        </p:nvSpPr>
        <p:spPr>
          <a:xfrm>
            <a:off x="4654252" y="2980952"/>
            <a:ext cx="3124200" cy="3181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Верхняя правая точка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8714243" y="332656"/>
            <a:ext cx="3124200" cy="65253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  организовано в  соответствии с ООП ДОУ. Насыщенность среды соответствует возрастным особенностям детей. Материалы центров </a:t>
            </a:r>
            <a:r>
              <a:rPr lang="ru-RU" sz="1200" dirty="0"/>
              <a:t>периодически меняются, появляются новые предметы, стимулирующие двигательную, познавательную активность, развитие  игровой деятельности. Также  предоставлен неоформленный материал  (природный, бросовый, элементы  старых  игр и др.),  чтобы стимулировать развитие воображения детей.  Эти материалы также меняются. В оформлении группы присутствуют  плакаты-алгоритмы выполнения порядка действий при самообслуживании и выполнении поручений; мотивационные картинки. Групповое помещение оформляется и с учетом времени года: подвесные модули </a:t>
            </a:r>
            <a:r>
              <a:rPr lang="ru-RU" sz="1200" dirty="0" smtClean="0"/>
              <a:t>. </a:t>
            </a:r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пространство поделено на образовательные центры (модули). Каждый центр наполняется дидактическим материалом, пособиями и атрибутами в соответствии с образовательной темой недели и видом текущей деятельности. Используется все пространство группового помещения</a:t>
            </a:r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1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Образовательная тема недели: «Золотая осень».</a:t>
            </a:r>
          </a:p>
          <a:p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2"/>
          </p:nvPr>
        </p:nvSpPr>
        <p:spPr>
          <a:xfrm>
            <a:off x="4512002" y="237684"/>
            <a:ext cx="3977640" cy="2743200"/>
          </a:xfrm>
        </p:spPr>
      </p:sp>
      <p:sp>
        <p:nvSpPr>
          <p:cNvPr id="5" name="Рисунок 4"/>
          <p:cNvSpPr>
            <a:spLocks noGrp="1"/>
          </p:cNvSpPr>
          <p:nvPr>
            <p:ph type="pic" idx="10"/>
          </p:nvPr>
        </p:nvSpPr>
        <p:spPr>
          <a:xfrm>
            <a:off x="132116" y="233627"/>
            <a:ext cx="3977640" cy="2743200"/>
          </a:xfrm>
        </p:spPr>
      </p:sp>
      <p:sp>
        <p:nvSpPr>
          <p:cNvPr id="8" name="Рисунок 7"/>
          <p:cNvSpPr>
            <a:spLocks noGrp="1"/>
          </p:cNvSpPr>
          <p:nvPr>
            <p:ph type="pic" idx="1"/>
          </p:nvPr>
        </p:nvSpPr>
        <p:spPr>
          <a:xfrm>
            <a:off x="233713" y="3434308"/>
            <a:ext cx="3977640" cy="2743200"/>
          </a:xfrm>
        </p:spPr>
      </p:sp>
      <p:sp>
        <p:nvSpPr>
          <p:cNvPr id="9" name="Рисунок 8"/>
          <p:cNvSpPr>
            <a:spLocks noGrp="1"/>
          </p:cNvSpPr>
          <p:nvPr>
            <p:ph type="pic" idx="11"/>
          </p:nvPr>
        </p:nvSpPr>
        <p:spPr>
          <a:xfrm>
            <a:off x="4624303" y="3466830"/>
            <a:ext cx="3977640" cy="2743200"/>
          </a:xfrm>
        </p:spPr>
      </p:sp>
      <p:pic>
        <p:nvPicPr>
          <p:cNvPr id="1026" name="Picture 2" descr="C:\Users\Алексей\Desktop\Света\DSCN3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32" y="201430"/>
            <a:ext cx="4005563" cy="284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лексей\Desktop\Света\DSCN3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36" y="264365"/>
            <a:ext cx="4032448" cy="273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лексей\Desktop\Света\DSCN30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50" y="3420300"/>
            <a:ext cx="4096762" cy="274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лексей\Desktop\Света\DSCN3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51" y="3420300"/>
            <a:ext cx="4059991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8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3812" y="6237288"/>
            <a:ext cx="4608511" cy="393576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из центра группы на  вход в помещение</a:t>
            </a:r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14492" y="5949280"/>
            <a:ext cx="4464496" cy="681584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 из центра группы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противоположном входу направлении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 flipV="1">
            <a:off x="121772" y="3374528"/>
            <a:ext cx="3550920" cy="207069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1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Текст 3"/>
          <p:cNvSpPr txBox="1">
            <a:spLocks/>
          </p:cNvSpPr>
          <p:nvPr/>
        </p:nvSpPr>
        <p:spPr>
          <a:xfrm>
            <a:off x="3358108" y="332656"/>
            <a:ext cx="5328593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buSzPct val="80000"/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itchFamily="2" charset="2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Групповое помещение</a:t>
            </a:r>
          </a:p>
        </p:txBody>
      </p:sp>
      <p:sp>
        <p:nvSpPr>
          <p:cNvPr id="2" name="Рисунок 1"/>
          <p:cNvSpPr>
            <a:spLocks noGrp="1"/>
          </p:cNvSpPr>
          <p:nvPr>
            <p:ph type="pic" idx="12"/>
          </p:nvPr>
        </p:nvSpPr>
        <p:spPr>
          <a:xfrm>
            <a:off x="6454452" y="1412776"/>
            <a:ext cx="4968552" cy="4464496"/>
          </a:xfrm>
        </p:spPr>
      </p:sp>
      <p:sp>
        <p:nvSpPr>
          <p:cNvPr id="5" name="Рисунок 4"/>
          <p:cNvSpPr>
            <a:spLocks noGrp="1"/>
          </p:cNvSpPr>
          <p:nvPr>
            <p:ph type="pic" idx="10"/>
          </p:nvPr>
        </p:nvSpPr>
        <p:spPr>
          <a:xfrm>
            <a:off x="621804" y="1340768"/>
            <a:ext cx="4824536" cy="4608512"/>
          </a:xfrm>
        </p:spPr>
      </p:sp>
      <p:pic>
        <p:nvPicPr>
          <p:cNvPr id="2050" name="Picture 2" descr="C:\Users\Алексей\Desktop\Света\DSCN29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3" y="1371996"/>
            <a:ext cx="4824537" cy="457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лексей\Desktop\Света\DSCN29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452" y="1398842"/>
            <a:ext cx="4968552" cy="45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10236" y="2492896"/>
            <a:ext cx="7416824" cy="4365104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1. Рабочий сектор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600" dirty="0"/>
              <a:t>Модули (центры): «Живая, неживая природа», «Экспериментирование -</a:t>
            </a:r>
            <a:br>
              <a:rPr lang="ru-RU" sz="1600" dirty="0"/>
            </a:br>
            <a:r>
              <a:rPr lang="ru-RU" sz="1600" dirty="0"/>
              <a:t>исследовательская деятельность», «</a:t>
            </a:r>
            <a:r>
              <a:rPr lang="ru-RU" sz="1600" dirty="0" err="1"/>
              <a:t>Сенсорика</a:t>
            </a:r>
            <a:r>
              <a:rPr lang="ru-RU" sz="1600" dirty="0"/>
              <a:t> – конструирование», «Математическое развитие», «Книжка - малышка», «Патриотическое воспитание», «Гендерное  воспитание: зона девочек, зона мальчиков», «Наша безопасность».</a:t>
            </a:r>
            <a:br>
              <a:rPr lang="ru-RU" sz="1600" dirty="0"/>
            </a:br>
            <a:r>
              <a:rPr lang="ru-RU" sz="1600" dirty="0"/>
              <a:t>Пространство модулей организовано так, что наблюдение за игровым пространством не затруднено, достаточно места для осуществления одновременно нескольких форм активности различными группами воспитанников. </a:t>
            </a:r>
            <a:br>
              <a:rPr lang="ru-RU" sz="1600" dirty="0"/>
            </a:br>
            <a:r>
              <a:rPr lang="ru-RU" sz="1600" u="sng" dirty="0"/>
              <a:t>В модуле «Живая, неживая природа» </a:t>
            </a:r>
            <a:r>
              <a:rPr lang="ru-RU" sz="1600" dirty="0"/>
              <a:t>представлены: живые объекты – комнатные растения (растения периодически меняются); коллекции «Крупы», «Ракушки», «Семена овощей», «Семена деревьев»; книги, картинки  и игрушки связанные с природой; альбомы изготовленные родителями на тему «Осень»; гербарии листьев деревьев; подборка картинок, оформленная в виде папки – раскладушки  «Как ухаживать за растениями».</a:t>
            </a:r>
            <a:br>
              <a:rPr lang="ru-RU" sz="1600" dirty="0"/>
            </a:br>
            <a:r>
              <a:rPr lang="ru-RU" sz="1600" u="sng" dirty="0"/>
              <a:t>В модуле ««Экспериментирование -исследовательская деятельность» </a:t>
            </a:r>
            <a:r>
              <a:rPr lang="ru-RU" sz="1600" dirty="0"/>
              <a:t>представлены коллекции: «Полезные ископаемые»; материалы и предметы с различными сенсорными свойствами; магниты, увеличительные стеклами. Есть возможность для безопасных игр с песком и водой – контейнеры с кинетическим песком и водой. Есть разнообразные игрушки для игр: совки, воронки, формочки, лейки, плавучие и тонущие предметы. </a:t>
            </a:r>
            <a:br>
              <a:rPr lang="ru-RU" sz="1600" dirty="0"/>
            </a:br>
            <a:r>
              <a:rPr lang="ru-RU" sz="1600" u="sng" dirty="0"/>
              <a:t>В модуле «</a:t>
            </a:r>
            <a:r>
              <a:rPr lang="ru-RU" sz="1600" u="sng" dirty="0" err="1"/>
              <a:t>Сенсорика</a:t>
            </a:r>
            <a:r>
              <a:rPr lang="ru-RU" sz="1600" u="sng" dirty="0"/>
              <a:t> – конструирование» </a:t>
            </a:r>
            <a:r>
              <a:rPr lang="ru-RU" sz="1600" dirty="0"/>
              <a:t>представлены: материал для конструирования – кубики изготовленные из пластмассы и из дерева; для развития мелкой моторики -  </a:t>
            </a:r>
            <a:r>
              <a:rPr lang="ru-RU" sz="1600" dirty="0" err="1"/>
              <a:t>пазлы</a:t>
            </a:r>
            <a:r>
              <a:rPr lang="ru-RU" sz="1600" dirty="0"/>
              <a:t>, мозаика (разных видов), пирамидки, игра «Поймай рыбку», , вкладыши – формы.</a:t>
            </a:r>
            <a:br>
              <a:rPr lang="ru-RU" sz="1600" dirty="0"/>
            </a:br>
            <a:r>
              <a:rPr lang="ru-RU" sz="1600" u="sng" dirty="0"/>
              <a:t>В модуле «Математическое развитие»</a:t>
            </a:r>
            <a:r>
              <a:rPr lang="ru-RU" sz="1600" dirty="0"/>
              <a:t> представлены:  наборы геометрических фигур, подборка игр для развития математических способностей по возрасту, материалы для счета, магнитная доска. </a:t>
            </a:r>
            <a:br>
              <a:rPr lang="ru-RU" sz="1600" dirty="0"/>
            </a:br>
            <a:r>
              <a:rPr lang="ru-RU" sz="1600" u="sng" dirty="0"/>
              <a:t>В модуле «Книжка - малышка</a:t>
            </a:r>
            <a:r>
              <a:rPr lang="ru-RU" sz="1600" dirty="0"/>
              <a:t>»  представлены книги разных жанров (по возрасту детей и достаточное количество).</a:t>
            </a:r>
            <a:br>
              <a:rPr lang="ru-RU" sz="1600" dirty="0"/>
            </a:br>
            <a:r>
              <a:rPr lang="ru-RU" sz="1600" u="sng" dirty="0"/>
              <a:t>В модуле «Патриотическое воспитание» </a:t>
            </a:r>
            <a:r>
              <a:rPr lang="ru-RU" sz="1600" dirty="0"/>
              <a:t>представлены  куклы в национальных костюмах, альбомы:  «Поселок Анна» и «Моя страна – Россия», матрешка. </a:t>
            </a:r>
            <a:br>
              <a:rPr lang="ru-RU" sz="1600" dirty="0"/>
            </a:br>
            <a:r>
              <a:rPr lang="ru-RU" sz="1600" dirty="0"/>
              <a:t>В модуле «Гендерное  воспитание: зона девочек, зона мальчиков», представлены игрушки и атрибуты для игр девочек и мальчиков.</a:t>
            </a:r>
            <a:br>
              <a:rPr lang="ru-RU" sz="1600" dirty="0"/>
            </a:br>
            <a:r>
              <a:rPr lang="ru-RU" sz="1600" u="sng" dirty="0"/>
              <a:t>В модуле «Наша безопасность</a:t>
            </a:r>
            <a:r>
              <a:rPr lang="ru-RU" sz="1600" dirty="0"/>
              <a:t>» размещен материал  по дорожной безопасности, пожарной безопасности, электрической безопасности, демонстрационный материал «Уроки безопасности».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1026" name="Picture 2" descr="J:\Света\DSCN29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 bwMode="auto">
          <a:xfrm>
            <a:off x="189756" y="332656"/>
            <a:ext cx="4048944" cy="57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67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331152" y="6097506"/>
            <a:ext cx="3550920" cy="76049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1.1.1</a:t>
            </a:r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Рабочий </a:t>
            </a:r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endParaRPr lang="ru-RU" sz="3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(модуль «Живая, неживая природа»</a:t>
            </a:r>
            <a:r>
              <a:rPr lang="ru-RU" sz="27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6097506"/>
            <a:ext cx="3925662" cy="7604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1.1.2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«Экспериментально– исследовательской деятельности»)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237312"/>
            <a:ext cx="3550920" cy="62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1.1.3.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(модуль «Математическое развитие»)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55883" y="473468"/>
            <a:ext cx="3977640" cy="5638800"/>
          </a:xfrm>
        </p:spPr>
      </p:sp>
      <p:sp>
        <p:nvSpPr>
          <p:cNvPr id="6" name="Рисунок 5"/>
          <p:cNvSpPr>
            <a:spLocks noGrp="1"/>
          </p:cNvSpPr>
          <p:nvPr>
            <p:ph type="pic" idx="13"/>
          </p:nvPr>
        </p:nvSpPr>
        <p:spPr>
          <a:xfrm>
            <a:off x="4133534" y="473468"/>
            <a:ext cx="3977640" cy="5638800"/>
          </a:xfrm>
        </p:spPr>
      </p:sp>
      <p:sp>
        <p:nvSpPr>
          <p:cNvPr id="7" name="Рисунок 6"/>
          <p:cNvSpPr>
            <a:spLocks noGrp="1"/>
          </p:cNvSpPr>
          <p:nvPr>
            <p:ph type="pic" idx="10"/>
          </p:nvPr>
        </p:nvSpPr>
        <p:spPr>
          <a:xfrm>
            <a:off x="8211185" y="482596"/>
            <a:ext cx="3977640" cy="5638800"/>
          </a:xfrm>
        </p:spPr>
      </p:sp>
      <p:pic>
        <p:nvPicPr>
          <p:cNvPr id="6147" name="Picture 3" descr="C:\Users\Алексей\Desktop\Света\DSCN29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74" y="513757"/>
            <a:ext cx="3925662" cy="55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Алексей\Desktop\Света\DSCN29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048"/>
            <a:ext cx="4078187" cy="5665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лексей\Desktop\Света\WP_20181029_07_57_47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888" y="620687"/>
            <a:ext cx="3922566" cy="547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64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0" y="5949280"/>
            <a:ext cx="3882072" cy="90872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1.3. </a:t>
            </a:r>
            <a:r>
              <a:rPr lang="ru-RU" sz="3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</a:t>
            </a:r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endParaRPr lang="ru-RU" sz="36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(центр «</a:t>
            </a:r>
            <a:r>
              <a:rPr lang="ru-RU" sz="3600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3600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енсорика</a:t>
            </a:r>
            <a:r>
              <a:rPr lang="ru-RU" sz="3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конструирование»</a:t>
            </a:r>
            <a:r>
              <a:rPr lang="ru-RU" sz="27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4184974" y="6097506"/>
            <a:ext cx="3925662" cy="7604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1.4. </a:t>
            </a:r>
            <a:r>
              <a:rPr lang="ru-RU" sz="16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r>
              <a:rPr lang="ru-RU" sz="16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«Наша безопасность»»)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237312"/>
            <a:ext cx="3550920" cy="62068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1.1.3.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(модуль «Книжка – малышка»»)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55883" y="473468"/>
            <a:ext cx="3977640" cy="5638800"/>
          </a:xfrm>
        </p:spPr>
      </p:sp>
      <p:sp>
        <p:nvSpPr>
          <p:cNvPr id="6" name="Рисунок 5"/>
          <p:cNvSpPr>
            <a:spLocks noGrp="1"/>
          </p:cNvSpPr>
          <p:nvPr>
            <p:ph type="pic" idx="13"/>
          </p:nvPr>
        </p:nvSpPr>
        <p:spPr>
          <a:xfrm>
            <a:off x="4133534" y="473468"/>
            <a:ext cx="3977640" cy="5638800"/>
          </a:xfrm>
        </p:spPr>
      </p:sp>
      <p:sp>
        <p:nvSpPr>
          <p:cNvPr id="7" name="Рисунок 6"/>
          <p:cNvSpPr>
            <a:spLocks noGrp="1"/>
          </p:cNvSpPr>
          <p:nvPr>
            <p:ph type="pic" idx="10"/>
          </p:nvPr>
        </p:nvSpPr>
        <p:spPr>
          <a:xfrm>
            <a:off x="8211185" y="482596"/>
            <a:ext cx="3977640" cy="5638800"/>
          </a:xfrm>
        </p:spPr>
      </p:sp>
      <p:pic>
        <p:nvPicPr>
          <p:cNvPr id="4098" name="Picture 2" descr="C:\Users\Алексей\Desktop\Света\DSCN2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6" y="513757"/>
            <a:ext cx="3919994" cy="55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Алексей\Desktop\Света\DSCN29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066" y="513757"/>
            <a:ext cx="3940570" cy="327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Алексей\Desktop\Света\WP_20181029_12_38_24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974" y="3789040"/>
            <a:ext cx="3925662" cy="230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Алексей\Desktop\Света\DSCN29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181" y="513756"/>
            <a:ext cx="4013644" cy="558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5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-89043" y="6031258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1.5.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модуль «Гендерное воспитание»)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8593534" y="6097506"/>
            <a:ext cx="355092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1.7.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(организация хранения раздаточного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демонстрационного материала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познавательного и речевого развития)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4327418" y="6097506"/>
            <a:ext cx="4247760" cy="70226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1.6.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сектор </a:t>
            </a:r>
            <a:endParaRPr lang="ru-RU" sz="1800" dirty="0" smtClean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«Патриотическое воспитание»)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Рисунок 1"/>
          <p:cNvSpPr>
            <a:spLocks noGrp="1"/>
          </p:cNvSpPr>
          <p:nvPr>
            <p:ph type="pic" idx="1"/>
          </p:nvPr>
        </p:nvSpPr>
        <p:spPr>
          <a:xfrm>
            <a:off x="112938" y="416099"/>
            <a:ext cx="3977640" cy="5638800"/>
          </a:xfrm>
        </p:spPr>
      </p:sp>
      <p:sp>
        <p:nvSpPr>
          <p:cNvPr id="3" name="Рисунок 2"/>
          <p:cNvSpPr>
            <a:spLocks noGrp="1"/>
          </p:cNvSpPr>
          <p:nvPr>
            <p:ph type="pic" idx="13"/>
          </p:nvPr>
        </p:nvSpPr>
        <p:spPr>
          <a:xfrm>
            <a:off x="4208298" y="416099"/>
            <a:ext cx="3977640" cy="5638800"/>
          </a:xfrm>
        </p:spPr>
      </p:sp>
      <p:sp>
        <p:nvSpPr>
          <p:cNvPr id="4" name="Рисунок 3"/>
          <p:cNvSpPr>
            <a:spLocks noGrp="1"/>
          </p:cNvSpPr>
          <p:nvPr>
            <p:ph type="pic" idx="10"/>
          </p:nvPr>
        </p:nvSpPr>
        <p:spPr>
          <a:xfrm>
            <a:off x="8303658" y="416099"/>
            <a:ext cx="3695410" cy="5653314"/>
          </a:xfrm>
        </p:spPr>
      </p:sp>
      <p:pic>
        <p:nvPicPr>
          <p:cNvPr id="5122" name="Picture 2" descr="C:\Users\Алексей\Desktop\Света\DSCN3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60" y="2140480"/>
            <a:ext cx="3672408" cy="187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лексей\Desktop\Света\DSCN3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60" y="4020388"/>
            <a:ext cx="3672408" cy="207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Алексей\Desktop\Света\DSCN30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60" y="429028"/>
            <a:ext cx="3672408" cy="171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Алексей\Desktop\Света\DSCN29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204" y="429029"/>
            <a:ext cx="3960439" cy="556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Алексей\Desktop\Света\DSCN295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" y="441198"/>
            <a:ext cx="3983737" cy="298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Алексей\Desktop\Света\DSCN295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49" y="3452140"/>
            <a:ext cx="3983737" cy="254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733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 txBox="1">
            <a:spLocks/>
          </p:cNvSpPr>
          <p:nvPr/>
        </p:nvSpPr>
        <p:spPr>
          <a:xfrm>
            <a:off x="2868078" y="6055972"/>
            <a:ext cx="4060501" cy="64012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1.8.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Рабочий 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сектор</a:t>
            </a:r>
          </a:p>
          <a:p>
            <a:pPr algn="ctr"/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800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место для хранения неоформленного материала)</a:t>
            </a:r>
            <a:endParaRPr lang="ru-RU" sz="1800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РАБОЧИЙ СЕКТОР</a:t>
            </a:r>
            <a:endParaRPr lang="ru-RU" sz="1800" b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J:\Света\WP_20181031_11_53_10_Pro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4" b="10174"/>
          <a:stretch>
            <a:fillRect/>
          </a:stretch>
        </p:blipFill>
        <p:spPr bwMode="auto">
          <a:xfrm>
            <a:off x="2868078" y="396964"/>
            <a:ext cx="3976688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3752" y="6000768"/>
            <a:ext cx="4537207" cy="609600"/>
          </a:xfrm>
        </p:spPr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  Активный сектор 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1600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</a:t>
            </a:r>
            <a:r>
              <a:rPr lang="ru-RU" sz="1600" dirty="0" smtClean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ентр «Физкультура и спорт»)</a:t>
            </a:r>
            <a:endParaRPr lang="ru-RU" sz="16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3502124" y="44059"/>
            <a:ext cx="4060501" cy="3529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200" b="0" i="0" kern="12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АКТИВНЫЙ СЕКТОР</a:t>
            </a:r>
            <a:endParaRPr lang="ru-RU" sz="1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>
            <a:fillRect/>
          </a:stretch>
        </p:blipFill>
        <p:spPr bwMode="auto">
          <a:xfrm>
            <a:off x="736600" y="428625"/>
            <a:ext cx="397827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32374" y="428858"/>
            <a:ext cx="6092825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/>
              <a:t>Модули (центры): «Физкультура  и спорт», «Сюжетно-ролевые игры» («Парикмахерская»,  «Больница», «Пожарные»,  «Строители» ,«Кухня», «Семья», «Магазин»), «Мир звуков и музыки», «Театр» </a:t>
            </a:r>
          </a:p>
          <a:p>
            <a:endParaRPr lang="ru-RU" sz="1400" dirty="0"/>
          </a:p>
          <a:p>
            <a:r>
              <a:rPr lang="ru-RU" sz="1400" u="sng" dirty="0"/>
              <a:t>Модуль «Физкультура  и спорт» </a:t>
            </a:r>
            <a:r>
              <a:rPr lang="ru-RU" sz="1400" dirty="0"/>
              <a:t>в нем представлено как традиционное оборудование, так и нетрадиционное. Все хранится в пластмассовом комоде. Дети могут в любое время взять то, что им захотелось.  Традиционное оборудование- мячи (разных размеров), </a:t>
            </a:r>
            <a:r>
              <a:rPr lang="ru-RU" sz="1400" dirty="0" err="1"/>
              <a:t>кольцеброс</a:t>
            </a:r>
            <a:r>
              <a:rPr lang="ru-RU" sz="1400" dirty="0"/>
              <a:t>, мишени для метания, скакалки. Нетрадиционное оборудование – следы рук и ног из поролона и линолеума, «Коврики здоровья» (изготовленные родителями), ленточки, «Осьминог» (для прыжков), мешки для прыжков., веревочки.</a:t>
            </a:r>
          </a:p>
          <a:p>
            <a:r>
              <a:rPr lang="ru-RU" sz="1400" u="sng" dirty="0"/>
              <a:t>Модуль «Сюжетно-ролевые игр</a:t>
            </a:r>
            <a:r>
              <a:rPr lang="ru-RU" sz="1400" dirty="0"/>
              <a:t>ы»  состоит из пространств для игры </a:t>
            </a:r>
            <a:r>
              <a:rPr lang="ru-RU" sz="1400" dirty="0" smtClean="0"/>
              <a:t>«Дом</a:t>
            </a:r>
            <a:r>
              <a:rPr lang="ru-RU" sz="1400" dirty="0"/>
              <a:t>», «Семья» и для игры  «Больница», «Парикмахерская» и т. д. Организовано место для хранения атрибутов для игр. Также есть шкаф для хранения посуды для кукол, постели и одежды для кукол, одежды для девочек, одежды для мальчиков (как современная, так и старинная, других народов). Ящики у шкафа помечены картинками, обозначающими то, что в нем находится.</a:t>
            </a:r>
          </a:p>
          <a:p>
            <a:r>
              <a:rPr lang="ru-RU" sz="1400" u="sng" dirty="0"/>
              <a:t>Модуль «Театр» </a:t>
            </a:r>
            <a:r>
              <a:rPr lang="ru-RU" sz="1400" dirty="0"/>
              <a:t>представлен разнообразными видами театра: «Пальчиковый театр», «Театр на столе», «Кукольный театр», «Театр на </a:t>
            </a:r>
            <a:r>
              <a:rPr lang="ru-RU" sz="1400" dirty="0" err="1"/>
              <a:t>ковролине</a:t>
            </a:r>
            <a:r>
              <a:rPr lang="ru-RU" sz="1400" dirty="0"/>
              <a:t>». Ширма – занавес (настольный), </a:t>
            </a:r>
            <a:r>
              <a:rPr lang="ru-RU" sz="1400" dirty="0" err="1"/>
              <a:t>ковролин</a:t>
            </a:r>
            <a:r>
              <a:rPr lang="ru-RU" sz="1400" dirty="0"/>
              <a:t>, театральные костюмы, маски.  Ширма большая (переносная). </a:t>
            </a:r>
          </a:p>
          <a:p>
            <a:r>
              <a:rPr lang="ru-RU" sz="1400" u="sng" dirty="0"/>
              <a:t>Модуль «Мир звуков и музыки»  </a:t>
            </a:r>
            <a:r>
              <a:rPr lang="ru-RU" sz="1400" dirty="0"/>
              <a:t>в нем представлены музыкальные инструменты (барабан, бубен, колокольчики, тарелки, погремушки). Инструменты изготовленные воспитателем совместно с детьми ( </a:t>
            </a:r>
            <a:r>
              <a:rPr lang="ru-RU" sz="1400" dirty="0" err="1"/>
              <a:t>шумелки</a:t>
            </a:r>
            <a:r>
              <a:rPr lang="ru-RU" sz="1400" dirty="0"/>
              <a:t>, маракасы). Инструменты периодически меняются.</a:t>
            </a:r>
          </a:p>
        </p:txBody>
      </p:sp>
    </p:spTree>
    <p:extLst>
      <p:ext uri="{BB962C8B-B14F-4D97-AF65-F5344CB8AC3E}">
        <p14:creationId xmlns:p14="http://schemas.microsoft.com/office/powerpoint/2010/main" val="4956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uationAlbum_16x9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110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GraduationAlbum_16x9">
      <a:dk1>
        <a:sysClr val="windowText" lastClr="000000"/>
      </a:dk1>
      <a:lt1>
        <a:sysClr val="window" lastClr="FFFFFF"/>
      </a:lt1>
      <a:dk2>
        <a:srgbClr val="292929"/>
      </a:dk2>
      <a:lt2>
        <a:srgbClr val="DDDDDD"/>
      </a:lt2>
      <a:accent1>
        <a:srgbClr val="E1AC16"/>
      </a:accent1>
      <a:accent2>
        <a:srgbClr val="1E83DE"/>
      </a:accent2>
      <a:accent3>
        <a:srgbClr val="BA1010"/>
      </a:accent3>
      <a:accent4>
        <a:srgbClr val="DC7106"/>
      </a:accent4>
      <a:accent5>
        <a:srgbClr val="407F21"/>
      </a:accent5>
      <a:accent6>
        <a:srgbClr val="6C4576"/>
      </a:accent6>
      <a:hlink>
        <a:srgbClr val="E1AC16"/>
      </a:hlink>
      <a:folHlink>
        <a:srgbClr val="969696"/>
      </a:folHlink>
    </a:clrScheme>
    <a:fontScheme name="GraduationAlbum_16x9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313D3F-4C96-479C-A8EF-55F4C04482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Альбом для фотографий с выпускного вечера с черным фоном (широкоэкранный формат)</Template>
  <TotalTime>0</TotalTime>
  <Words>1102</Words>
  <Application>Microsoft Office PowerPoint</Application>
  <PresentationFormat>Произвольный</PresentationFormat>
  <Paragraphs>117</Paragraphs>
  <Slides>18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GraduationAlbum_16x9</vt:lpstr>
      <vt:lpstr>Вторая младшая группа (дети 3-4 лет)   27 человек </vt:lpstr>
      <vt:lpstr>Вход в группу, нижняя левая точка</vt:lpstr>
      <vt:lpstr>Вид из центра группы на  вход в помещение</vt:lpstr>
      <vt:lpstr>1. Рабочий сектор  Модули (центры): «Живая, неживая природа», «Экспериментирование - исследовательская деятельность», «Сенсорика – конструирование», «Математическое развитие», «Книжка - малышка», «Патриотическое воспитание», «Гендерное  воспитание: зона девочек, зона мальчиков», «Наша безопасность». Пространство модулей организовано так, что наблюдение за игровым пространством не затруднено, достаточно места для осуществления одновременно нескольких форм активности различными группами воспитанников.  В модуле «Живая, неживая природа» представлены: живые объекты – комнатные растения (растения периодически меняются); коллекции «Крупы», «Ракушки», «Семена овощей», «Семена деревьев»; книги, картинки  и игрушки связанные с природой; альбомы изготовленные родителями на тему «Осень»; гербарии листьев деревьев; подборка картинок, оформленная в виде папки – раскладушки  «Как ухаживать за растениями». В модуле ««Экспериментирование -исследовательская деятельность» представлены коллекции: «Полезные ископаемые»; материалы и предметы с различными сенсорными свойствами; магниты, увеличительные стеклами. Есть возможность для безопасных игр с песком и водой – контейнеры с кинетическим песком и водой. Есть разнообразные игрушки для игр: совки, воронки, формочки, лейки, плавучие и тонущие предметы.  В модуле «Сенсорика – конструирование» представлены: материал для конструирования – кубики изготовленные из пластмассы и из дерева; для развития мелкой моторики -  пазлы, мозаика (разных видов), пирамидки, игра «Поймай рыбку», , вкладыши – формы. В модуле «Математическое развитие» представлены:  наборы геометрических фигур, подборка игр для развития математических способностей по возрасту, материалы для счета, магнитная доска.  В модуле «Книжка - малышка»  представлены книги разных жанров (по возрасту детей и достаточное количество). В модуле «Патриотическое воспитание» представлены  куклы в национальных костюмах, альбомы:  «Поселок Анна» и «Моя страна – Россия», матрешка.  В модуле «Гендерное  воспитание: зона девочек, зона мальчиков», представлены игрушки и атрибуты для игр девочек и мальчиков. В модуле «Наша безопасность» размещен материал  по дорожной безопасности, пожарной безопасности, электрической безопасности, демонстрационный материал «Уроки безопасности». </vt:lpstr>
      <vt:lpstr>Презентация PowerPoint</vt:lpstr>
      <vt:lpstr>Презентация PowerPoint</vt:lpstr>
      <vt:lpstr>Презентация PowerPoint</vt:lpstr>
      <vt:lpstr>Презентация PowerPoint</vt:lpstr>
      <vt:lpstr>2.1.  Активный сектор  (центр «Физкультура и спорт»)</vt:lpstr>
      <vt:lpstr>Презентация PowerPoint</vt:lpstr>
      <vt:lpstr>2.2.2. Активный сектор  (модуль «Сюжетно – ролевых игр»)</vt:lpstr>
      <vt:lpstr>2.2.4. Активный сектор (модуль  «Сюжетно – ролевые игры» пространство для хранения реквизита)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2018-04-22T15:15:56Z</dcterms:created>
  <dcterms:modified xsi:type="dcterms:W3CDTF">2019-09-21T16:10:37Z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TC028133329991</vt:lpwstr>
  </property>
</Properties>
</file>